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59" r:id="rId4"/>
    <p:sldId id="277" r:id="rId5"/>
    <p:sldId id="275" r:id="rId6"/>
    <p:sldId id="265" r:id="rId7"/>
    <p:sldId id="262" r:id="rId8"/>
    <p:sldId id="268" r:id="rId9"/>
    <p:sldId id="266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8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76E5F-9D68-4973-8A2A-59949176DA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venv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dlbook.github.io/udlbook/" TargetMode="External"/><Relationship Id="rId4" Type="http://schemas.openxmlformats.org/officeDocument/2006/relationships/hyperlink" Target="https://fleuret.org/public/lb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E70834-2630-CF53-46B9-4A5595D2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Programming Language: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C0850-2155-3201-EF3C-EFB7157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good compromise between rapid prototyping and production</a:t>
            </a:r>
          </a:p>
          <a:p>
            <a:r>
              <a:rPr lang="en-GB" dirty="0"/>
              <a:t>vast ecosystem</a:t>
            </a:r>
          </a:p>
          <a:p>
            <a:r>
              <a:rPr lang="en-GB" dirty="0"/>
              <a:t>very popular for data processing and ML: scientific Python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4FD3-2384-341A-0192-D9784F9F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558D5A92-0B5B-7717-CB3F-2D03E1B5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950" y="86276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36547C17-E21D-FBD0-2391-DA367A2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2507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2F91ED10-6934-AB74-9C86-B13644E9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9" y="4342507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2EF0CA0C-5B15-EA29-7463-7C51B00F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75" y="434250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>
            <a:extLst>
              <a:ext uri="{FF2B5EF4-FFF2-40B4-BE49-F238E27FC236}">
                <a16:creationId xmlns:a16="http://schemas.microsoft.com/office/drawing/2014/main" id="{F1B7597C-6369-5514-7976-9E48A131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5" y="5809212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2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9571-C6ED-CFC8-29FD-1B24BD4B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Python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B58C-563A-AD3B-2A93-23C918781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computer vision: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DF3A1-48C2-8A99-A46A-DED1F4ED5B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deep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97E4-48D3-5CA3-B6B2-3BC5DD71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FD58764D-2B67-728C-787A-C6B642E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7" y="2719363"/>
            <a:ext cx="3701716" cy="7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9C0D363E-EF7C-EEF1-BD05-D7980098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94" y="4364079"/>
            <a:ext cx="3284621" cy="110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8A9556-CB38-5619-CC52-7BD00B11B476}"/>
              </a:ext>
            </a:extLst>
          </p:cNvPr>
          <p:cNvSpPr/>
          <p:nvPr/>
        </p:nvSpPr>
        <p:spPr>
          <a:xfrm>
            <a:off x="7104647" y="2575065"/>
            <a:ext cx="3701716" cy="10782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2F38-26BF-8A94-8631-751A406D153E}"/>
              </a:ext>
            </a:extLst>
          </p:cNvPr>
          <p:cNvSpPr/>
          <p:nvPr/>
        </p:nvSpPr>
        <p:spPr>
          <a:xfrm>
            <a:off x="2171700" y="2334886"/>
            <a:ext cx="2514600" cy="21882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6FB989F-F436-74B9-405A-72946091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4" y="2429686"/>
            <a:ext cx="1509612" cy="19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analysis made easy with Scikit Image! (part 1) - Nicola Romanò">
            <a:extLst>
              <a:ext uri="{FF2B5EF4-FFF2-40B4-BE49-F238E27FC236}">
                <a16:creationId xmlns:a16="http://schemas.microsoft.com/office/drawing/2014/main" id="{78D57E94-E485-4288-6FCE-568DF7CF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915151"/>
            <a:ext cx="2514601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9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31D7-F116-6FF9-9B2A-660AE02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4C1-FFFD-3C44-E2CA-D30093EF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both plain Python files or </a:t>
            </a:r>
            <a:r>
              <a:rPr lang="en-GB" dirty="0" err="1"/>
              <a:t>Jupyter</a:t>
            </a:r>
            <a:r>
              <a:rPr lang="en-GB" dirty="0"/>
              <a:t> notebooks are fine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locally, best use</a:t>
            </a:r>
          </a:p>
          <a:p>
            <a:r>
              <a:rPr lang="en-GB" dirty="0"/>
              <a:t>a virtual environment to flexibly install packages (e.g., </a:t>
            </a:r>
            <a:r>
              <a:rPr lang="en-GB" dirty="0" err="1">
                <a:hlinkClick r:id="rId2"/>
              </a:rPr>
              <a:t>venv</a:t>
            </a:r>
            <a:r>
              <a:rPr lang="en-GB" dirty="0"/>
              <a:t>)</a:t>
            </a:r>
          </a:p>
          <a:p>
            <a:r>
              <a:rPr lang="en-GB" dirty="0"/>
              <a:t>an IDE of your choice (VS Code or PyCharm)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cloud-based environments also fine (e.g., Google </a:t>
            </a:r>
            <a:r>
              <a:rPr lang="en-GB" dirty="0" err="1"/>
              <a:t>Colab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B8C7-7F0B-BA44-36D2-4511056C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2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DE35-6DC5-4B43-A28D-7DF616D3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FC3B-A5E8-E02B-3B57-552EF4E5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Computer Vision: Algorithms and Applications</a:t>
            </a:r>
            <a:endParaRPr lang="en-GB" dirty="0"/>
          </a:p>
          <a:p>
            <a:r>
              <a:rPr lang="en-GB" dirty="0"/>
              <a:t>Digital Image Processing, Gonzales </a:t>
            </a:r>
            <a:r>
              <a:rPr lang="en-GB"/>
              <a:t>&amp; Woods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3"/>
              </a:rPr>
              <a:t>Deep Learning</a:t>
            </a:r>
            <a:endParaRPr lang="en-GB" dirty="0"/>
          </a:p>
          <a:p>
            <a:r>
              <a:rPr lang="en-GB" dirty="0">
                <a:hlinkClick r:id="rId4"/>
              </a:rPr>
              <a:t>The Little Book of Deep Learning</a:t>
            </a:r>
            <a:endParaRPr lang="en-GB" dirty="0"/>
          </a:p>
          <a:p>
            <a:r>
              <a:rPr lang="en-GB" dirty="0">
                <a:hlinkClick r:id="rId5"/>
              </a:rPr>
              <a:t>Understanding Deep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38C66-2088-1B70-03A1-D7C86EDA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F3DDA-AA1C-74F2-B6BC-5D82FAA8E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1: Old-School Computer Vision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Digital Image Processing</a:t>
            </a:r>
            <a:r>
              <a:rPr lang="en-GB" sz="1200" dirty="0"/>
              <a:t> 		 image formation, compression, intensity transformations, spatial filtering, Fourier transform, aliasing, image pyramids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Edges and Features</a:t>
            </a:r>
            <a:r>
              <a:rPr lang="en-GB" sz="1200" dirty="0"/>
              <a:t> 		 Canny &amp; Marr-Hildreth edge detectors, Hough transform, feature detection (Harris corner detector) and description (SIFT), feature matching, eigenfaces</a:t>
            </a: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Projective Geometry</a:t>
            </a:r>
            <a:r>
              <a:rPr lang="en-GB" sz="1200" dirty="0"/>
              <a:t> 		 geometric transformations, image alignment, stereo vision, camera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B8FEE-6184-4A56-893A-894FD737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2: Machine Learning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Classification: From Classic ML to Deep Learning</a:t>
            </a:r>
            <a:r>
              <a:rPr lang="en-GB" sz="1200" dirty="0"/>
              <a:t> 	                    supervised learning, linear regression, bias-variance </a:t>
            </a:r>
            <a:r>
              <a:rPr lang="en-GB" sz="1200" dirty="0" err="1"/>
              <a:t>tradeoff</a:t>
            </a:r>
            <a:r>
              <a:rPr lang="en-GB" sz="1200" dirty="0"/>
              <a:t>, neural networks, convolutional neural networks, transfer learning, transformers (language models, </a:t>
            </a:r>
            <a:r>
              <a:rPr lang="en-GB" sz="1200" dirty="0" err="1"/>
              <a:t>ViT</a:t>
            </a:r>
            <a:r>
              <a:rPr lang="en-GB" sz="1200" dirty="0"/>
              <a:t>, DINO, CLIP)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Segmentation and Detection</a:t>
            </a:r>
            <a:r>
              <a:rPr lang="en-GB" sz="1200" dirty="0"/>
              <a:t>              semantic segmentation, object detection (R-CNN, YOLO), object tracking, instance segmentation, </a:t>
            </a:r>
            <a:r>
              <a:rPr lang="en-GB" sz="1200" dirty="0" err="1"/>
              <a:t>promptable</a:t>
            </a:r>
            <a:r>
              <a:rPr lang="en-GB" sz="1200" dirty="0"/>
              <a:t> segmentation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Synthesis</a:t>
            </a:r>
            <a:r>
              <a:rPr lang="en-GB" sz="1200" dirty="0"/>
              <a:t> 		                     generative models, GAN, VAE,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4F7-861D-5F7F-A3C4-DC43824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Areas of AI/ML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8EC6-3F79-485E-71D3-142E1593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61BE-CBBC-633F-BF4F-AD6554B6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1" y="2282706"/>
            <a:ext cx="5603963" cy="921243"/>
          </a:xfrm>
          <a:prstGeom prst="rect">
            <a:avLst/>
          </a:prstGeom>
        </p:spPr>
      </p:pic>
      <p:pic>
        <p:nvPicPr>
          <p:cNvPr id="6" name="Picture 5" descr="A collage of many images&#10;&#10;Description automatically generated">
            <a:extLst>
              <a:ext uri="{FF2B5EF4-FFF2-40B4-BE49-F238E27FC236}">
                <a16:creationId xmlns:a16="http://schemas.microsoft.com/office/drawing/2014/main" id="{029F3378-177B-1DEF-9328-6E0FCD05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8" y="4525129"/>
            <a:ext cx="2078016" cy="207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A4FFF-1D36-AC9C-C62A-4BAEB008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2857002"/>
            <a:ext cx="1841655" cy="199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D89D0-9E61-6800-832F-2640E2937535}"/>
              </a:ext>
            </a:extLst>
          </p:cNvPr>
          <p:cNvSpPr txBox="1"/>
          <p:nvPr/>
        </p:nvSpPr>
        <p:spPr>
          <a:xfrm>
            <a:off x="439111" y="1759486"/>
            <a:ext cx="2063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tabular data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F4D34-236A-5C86-228F-99672208DBD8}"/>
              </a:ext>
            </a:extLst>
          </p:cNvPr>
          <p:cNvSpPr txBox="1"/>
          <p:nvPr/>
        </p:nvSpPr>
        <p:spPr>
          <a:xfrm>
            <a:off x="348339" y="4001909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computer vision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9B08-DDB6-BE91-ADEA-700B82E1A498}"/>
              </a:ext>
            </a:extLst>
          </p:cNvPr>
          <p:cNvSpPr txBox="1"/>
          <p:nvPr/>
        </p:nvSpPr>
        <p:spPr>
          <a:xfrm>
            <a:off x="8116329" y="2333782"/>
            <a:ext cx="2830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language models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25F8-AE37-1ACB-BA8E-33CFFD038092}"/>
              </a:ext>
            </a:extLst>
          </p:cNvPr>
          <p:cNvSpPr txBox="1"/>
          <p:nvPr/>
        </p:nvSpPr>
        <p:spPr>
          <a:xfrm>
            <a:off x="4377267" y="4222251"/>
            <a:ext cx="129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control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E3C93-9BB5-54EC-0C68-41D872F0A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45471"/>
            <a:ext cx="2750387" cy="1343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45444-0F88-D652-43F5-7AB41F39A7A8}"/>
              </a:ext>
            </a:extLst>
          </p:cNvPr>
          <p:cNvSpPr txBox="1"/>
          <p:nvPr/>
        </p:nvSpPr>
        <p:spPr>
          <a:xfrm>
            <a:off x="6831633" y="643185"/>
            <a:ext cx="452216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200" dirty="0"/>
              <a:t>empowered by one key component: learning from data (ML)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2048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917D1-CFE8-CFA0-EC29-D31E0398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When to Use ML (Learning from Data)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0007-F622-5B4B-B5A0-241B785D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51AC-16C9-C1FF-7D4B-9897133BE633}"/>
              </a:ext>
            </a:extLst>
          </p:cNvPr>
          <p:cNvSpPr txBox="1"/>
          <p:nvPr/>
        </p:nvSpPr>
        <p:spPr>
          <a:xfrm>
            <a:off x="838200" y="2016445"/>
            <a:ext cx="3767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67E1-0656-937B-6797-538377633F26}"/>
              </a:ext>
            </a:extLst>
          </p:cNvPr>
          <p:cNvSpPr txBox="1"/>
          <p:nvPr/>
        </p:nvSpPr>
        <p:spPr>
          <a:xfrm>
            <a:off x="6214111" y="2016445"/>
            <a:ext cx="4307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8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A734C35A-F9EC-16AF-C578-6C4A860B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11" y="3192255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D0BC8-8653-739C-7ACE-3DB4279978A0}"/>
              </a:ext>
            </a:extLst>
          </p:cNvPr>
          <p:cNvSpPr txBox="1"/>
          <p:nvPr/>
        </p:nvSpPr>
        <p:spPr>
          <a:xfrm>
            <a:off x="6096001" y="5700575"/>
            <a:ext cx="6005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protein structure predictions, demand forecasting, …</a:t>
            </a:r>
          </a:p>
        </p:txBody>
      </p:sp>
      <p:pic>
        <p:nvPicPr>
          <p:cNvPr id="10" name="Picture 9" descr="A computer on a table&#10;&#10;Description automatically generated">
            <a:extLst>
              <a:ext uri="{FF2B5EF4-FFF2-40B4-BE49-F238E27FC236}">
                <a16:creationId xmlns:a16="http://schemas.microsoft.com/office/drawing/2014/main" id="{236AF176-CF90-9AEF-5F5A-62931A1F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2255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78324-008A-CDED-13FB-DBF4795BDAC2}"/>
              </a:ext>
            </a:extLst>
          </p:cNvPr>
          <p:cNvSpPr txBox="1"/>
          <p:nvPr/>
        </p:nvSpPr>
        <p:spPr>
          <a:xfrm>
            <a:off x="838200" y="5692867"/>
            <a:ext cx="3767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object recognition, chat bot,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A6B1-3E7B-83D8-2B03-2A610283AD83}"/>
              </a:ext>
            </a:extLst>
          </p:cNvPr>
          <p:cNvSpPr txBox="1"/>
          <p:nvPr/>
        </p:nvSpPr>
        <p:spPr>
          <a:xfrm>
            <a:off x="10521950" y="4694111"/>
            <a:ext cx="1227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AlphaFold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4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5F983-758A-EB88-9012-92F52DE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A792F-00C8-7D7F-6BEC-906378FBE986}"/>
              </a:ext>
            </a:extLst>
          </p:cNvPr>
          <p:cNvGrpSpPr/>
          <p:nvPr/>
        </p:nvGrpSpPr>
        <p:grpSpPr>
          <a:xfrm>
            <a:off x="628650" y="742950"/>
            <a:ext cx="5467350" cy="5372100"/>
            <a:chOff x="218096" y="1278538"/>
            <a:chExt cx="5467350" cy="5372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34507-EBF5-C8B0-E02C-648EBA958CA2}"/>
                </a:ext>
              </a:extLst>
            </p:cNvPr>
            <p:cNvSpPr/>
            <p:nvPr/>
          </p:nvSpPr>
          <p:spPr>
            <a:xfrm>
              <a:off x="218096" y="1278538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9A571-5F1B-A287-1366-448584434981}"/>
                </a:ext>
              </a:extLst>
            </p:cNvPr>
            <p:cNvSpPr/>
            <p:nvPr/>
          </p:nvSpPr>
          <p:spPr>
            <a:xfrm>
              <a:off x="1008671" y="2716812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F898E0-A5FF-7737-66AF-823C4CB0027D}"/>
                </a:ext>
              </a:extLst>
            </p:cNvPr>
            <p:cNvSpPr/>
            <p:nvPr/>
          </p:nvSpPr>
          <p:spPr>
            <a:xfrm>
              <a:off x="1675421" y="4097938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D5185-9D95-297D-29A1-2586D8B69CF6}"/>
                </a:ext>
              </a:extLst>
            </p:cNvPr>
            <p:cNvSpPr txBox="1"/>
            <p:nvPr/>
          </p:nvSpPr>
          <p:spPr>
            <a:xfrm>
              <a:off x="2151671" y="3097812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AA9D3-BD6B-71DE-CA94-73864BEDEEFC}"/>
                </a:ext>
              </a:extLst>
            </p:cNvPr>
            <p:cNvSpPr txBox="1"/>
            <p:nvPr/>
          </p:nvSpPr>
          <p:spPr>
            <a:xfrm>
              <a:off x="1999271" y="1627787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2B53FA-A449-0AAB-DB4F-BAE16BB65419}"/>
              </a:ext>
            </a:extLst>
          </p:cNvPr>
          <p:cNvSpPr txBox="1"/>
          <p:nvPr/>
        </p:nvSpPr>
        <p:spPr>
          <a:xfrm>
            <a:off x="6634570" y="953699"/>
            <a:ext cx="449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3D8FE-44A8-3988-9D54-5D7977569E3A}"/>
              </a:ext>
            </a:extLst>
          </p:cNvPr>
          <p:cNvSpPr txBox="1"/>
          <p:nvPr/>
        </p:nvSpPr>
        <p:spPr>
          <a:xfrm>
            <a:off x="6634570" y="4148137"/>
            <a:ext cx="4719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200" b="1" dirty="0"/>
              <a:t>Deep Learning</a:t>
            </a:r>
            <a:r>
              <a:rPr lang="en-DE" sz="2200" dirty="0"/>
              <a:t>:</a:t>
            </a:r>
            <a:r>
              <a:rPr lang="de-DE" sz="2200" dirty="0"/>
              <a:t> </a:t>
            </a:r>
            <a:r>
              <a:rPr lang="en-DE" sz="2200" dirty="0"/>
              <a:t>special kind of ML </a:t>
            </a:r>
            <a:r>
              <a:rPr lang="de-DE" sz="2200" dirty="0"/>
              <a:t>method</a:t>
            </a:r>
            <a:r>
              <a:rPr lang="en-DE" sz="2200" dirty="0"/>
              <a:t>s using </a:t>
            </a:r>
            <a:r>
              <a:rPr lang="en-DE" sz="2200" i="1" dirty="0"/>
              <a:t>deep</a:t>
            </a:r>
            <a:r>
              <a:rPr lang="en-DE" sz="2200" dirty="0"/>
              <a:t> neural networks</a:t>
            </a:r>
            <a:r>
              <a:rPr lang="en-GB" sz="2200" dirty="0"/>
              <a:t> (e.g., CNNs, transformers)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6599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494</Words>
  <Application>Microsoft Office PowerPoint</Application>
  <PresentationFormat>Widescreen</PresentationFormat>
  <Paragraphs>97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Introduction</vt:lpstr>
      <vt:lpstr>Goal of Computer Vision</vt:lpstr>
      <vt:lpstr>Applications of Computer Vision</vt:lpstr>
      <vt:lpstr>Image Processing</vt:lpstr>
      <vt:lpstr>Image Understanding (Recognition)</vt:lpstr>
      <vt:lpstr>Course Schedule</vt:lpstr>
      <vt:lpstr>Main Areas of AI/ML</vt:lpstr>
      <vt:lpstr>When to Use ML (Learning from Data)</vt:lpstr>
      <vt:lpstr>PowerPoint Presentation</vt:lpstr>
      <vt:lpstr>Used Programming Language: Python</vt:lpstr>
      <vt:lpstr>Used Python Libraries</vt:lpstr>
      <vt:lpstr>Programming Environments</vt:lpstr>
      <vt:lpstr>Literature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28</cp:revision>
  <dcterms:created xsi:type="dcterms:W3CDTF">2025-01-08T09:27:30Z</dcterms:created>
  <dcterms:modified xsi:type="dcterms:W3CDTF">2025-03-18T21:58:14Z</dcterms:modified>
</cp:coreProperties>
</file>